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60" r:id="rId4"/>
    <p:sldId id="281" r:id="rId5"/>
    <p:sldId id="282" r:id="rId6"/>
    <p:sldId id="263" r:id="rId7"/>
    <p:sldId id="268" r:id="rId8"/>
    <p:sldId id="267" r:id="rId9"/>
    <p:sldId id="265" r:id="rId10"/>
    <p:sldId id="259" r:id="rId11"/>
    <p:sldId id="264" r:id="rId12"/>
    <p:sldId id="261" r:id="rId13"/>
    <p:sldId id="262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3" r:id="rId27"/>
    <p:sldId id="284" r:id="rId28"/>
    <p:sldId id="286" r:id="rId29"/>
    <p:sldId id="290" r:id="rId30"/>
    <p:sldId id="285" r:id="rId31"/>
    <p:sldId id="289" r:id="rId32"/>
    <p:sldId id="291" r:id="rId33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7EAF463A-BC7C-46EE-9F1E-7F377CCA4891}" type="datetimeFigureOut">
              <a:rPr lang="en-US" smtClean="0"/>
              <a:pPr/>
              <a:t>12/22/2014</a:t>
            </a:fld>
            <a:endParaRPr lang="en-US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12/22/2014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12/22/2014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12/22/2014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7EAF463A-BC7C-46EE-9F1E-7F377CCA4891}" type="datetimeFigureOut">
              <a:rPr lang="en-US" smtClean="0"/>
              <a:pPr/>
              <a:t>12/22/2014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12/22/2014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12/22/2014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12/22/2014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12/22/2014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7EAF463A-BC7C-46EE-9F1E-7F377CCA4891}" type="datetimeFigureOut">
              <a:rPr lang="en-US" smtClean="0"/>
              <a:pPr/>
              <a:t>12/22/2014</a:t>
            </a:fld>
            <a:endParaRPr lang="en-US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7EAF463A-BC7C-46EE-9F1E-7F377CCA4891}" type="datetimeFigureOut">
              <a:rPr lang="en-US" smtClean="0"/>
              <a:pPr/>
              <a:t>12/22/2014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12/22/2014</a:t>
            </a:fld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wmf"/><Relationship Id="rId5" Type="http://schemas.openxmlformats.org/officeDocument/2006/relationships/image" Target="../media/image19.wmf"/><Relationship Id="rId4" Type="http://schemas.openxmlformats.org/officeDocument/2006/relationships/image" Target="../media/image18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500042"/>
            <a:ext cx="8229600" cy="164307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dirty="0" smtClean="0">
                <a:solidFill>
                  <a:srgbClr val="FFFF00"/>
                </a:solidFill>
              </a:rPr>
              <a:t>«Светофор»</a:t>
            </a:r>
            <a:r>
              <a:rPr lang="ru-RU" sz="4400" b="1" dirty="0" smtClean="0">
                <a:solidFill>
                  <a:srgbClr val="FFFF00"/>
                </a:solidFill>
                <a:cs typeface="Arial" charset="0"/>
              </a:rPr>
              <a:t> </a:t>
            </a:r>
            <a:r>
              <a:rPr lang="ru-RU" sz="1800" b="1" dirty="0" smtClean="0">
                <a:solidFill>
                  <a:srgbClr val="FFFF00"/>
                </a:solidFill>
                <a:cs typeface="Arial" charset="0"/>
              </a:rPr>
              <a:t/>
            </a:r>
            <a:br>
              <a:rPr lang="ru-RU" sz="1800" b="1" dirty="0" smtClean="0">
                <a:solidFill>
                  <a:srgbClr val="FFFF00"/>
                </a:solidFill>
                <a:cs typeface="Arial" charset="0"/>
              </a:rPr>
            </a:br>
            <a:r>
              <a:rPr lang="ru-RU" sz="1800" b="1" dirty="0" smtClean="0">
                <a:solidFill>
                  <a:srgbClr val="FFFF00"/>
                </a:solidFill>
                <a:cs typeface="Arial" charset="0"/>
              </a:rPr>
              <a:t/>
            </a:r>
            <a:br>
              <a:rPr lang="ru-RU" sz="1800" b="1" dirty="0" smtClean="0">
                <a:solidFill>
                  <a:srgbClr val="FFFF00"/>
                </a:solidFill>
                <a:cs typeface="Arial" charset="0"/>
              </a:rPr>
            </a:br>
            <a:r>
              <a:rPr lang="ru-RU" sz="1800" b="1" dirty="0" smtClean="0">
                <a:solidFill>
                  <a:srgbClr val="FFFF00"/>
                </a:solidFill>
                <a:cs typeface="Arial" charset="0"/>
              </a:rPr>
              <a:t/>
            </a:r>
            <a:br>
              <a:rPr lang="ru-RU" sz="1800" b="1" dirty="0" smtClean="0">
                <a:solidFill>
                  <a:srgbClr val="FFFF00"/>
                </a:solidFill>
                <a:cs typeface="Arial" charset="0"/>
              </a:rPr>
            </a:br>
            <a:r>
              <a:rPr lang="ru-RU" sz="3200" b="1" dirty="0" smtClean="0">
                <a:solidFill>
                  <a:srgbClr val="FF0000"/>
                </a:solidFill>
                <a:cs typeface="Arial" charset="0"/>
              </a:rPr>
              <a:t>Познавательный мини - проект</a:t>
            </a:r>
            <a:r>
              <a:rPr lang="ru-RU" sz="1600" b="1" dirty="0" smtClean="0">
                <a:solidFill>
                  <a:srgbClr val="FFFF00"/>
                </a:solidFill>
                <a:cs typeface="Arial" charset="0"/>
              </a:rPr>
              <a:t/>
            </a:r>
            <a:br>
              <a:rPr lang="ru-RU" sz="1600" b="1" dirty="0" smtClean="0">
                <a:solidFill>
                  <a:srgbClr val="FFFF00"/>
                </a:solidFill>
                <a:cs typeface="Arial" charset="0"/>
              </a:rPr>
            </a:br>
            <a:endParaRPr lang="ru-RU" sz="1600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57620" y="4214818"/>
            <a:ext cx="4836214" cy="2143140"/>
          </a:xfrm>
        </p:spPr>
        <p:txBody>
          <a:bodyPr>
            <a:normAutofit/>
          </a:bodyPr>
          <a:lstStyle/>
          <a:p>
            <a:pPr algn="l"/>
            <a:r>
              <a:rPr lang="ru-RU" sz="2000" dirty="0" smtClean="0">
                <a:solidFill>
                  <a:srgbClr val="FFFF00"/>
                </a:solidFill>
              </a:rPr>
              <a:t>Выполнили воспитатели МАДОУ «Детский сад комбинированного вида №7 г.Шебекино Белгородской области»</a:t>
            </a:r>
          </a:p>
          <a:p>
            <a:pPr algn="ctr"/>
            <a:r>
              <a:rPr lang="ru-RU" sz="2000" dirty="0" err="1" smtClean="0">
                <a:solidFill>
                  <a:srgbClr val="FFFF00"/>
                </a:solidFill>
              </a:rPr>
              <a:t>Клаптюх</a:t>
            </a:r>
            <a:r>
              <a:rPr lang="ru-RU" sz="2000" dirty="0" smtClean="0">
                <a:solidFill>
                  <a:srgbClr val="FFFF00"/>
                </a:solidFill>
              </a:rPr>
              <a:t> И.Л. ,Репина А.С.</a:t>
            </a:r>
            <a:endParaRPr lang="ru-RU" sz="2000" dirty="0">
              <a:solidFill>
                <a:srgbClr val="FFFF00"/>
              </a:solidFill>
            </a:endParaRPr>
          </a:p>
        </p:txBody>
      </p:sp>
      <p:pic>
        <p:nvPicPr>
          <p:cNvPr id="4" name="Picture 8" descr="C:\Users\РЕПИНЫ\Desktop\i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500306"/>
            <a:ext cx="3500462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u="sng" dirty="0" smtClean="0">
                <a:solidFill>
                  <a:srgbClr val="FF0000"/>
                </a:solidFill>
              </a:rPr>
              <a:t>Друг и помощник</a:t>
            </a:r>
            <a:endParaRPr lang="ru-RU" u="sng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643050"/>
            <a:ext cx="7472386" cy="452628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C000"/>
                </a:solidFill>
              </a:rPr>
              <a:t>Светофор – добрый друг и помощник водителей и пешеходов.</a:t>
            </a:r>
          </a:p>
          <a:p>
            <a:r>
              <a:rPr lang="ru-RU" sz="2800" dirty="0" smtClean="0">
                <a:solidFill>
                  <a:srgbClr val="FFC000"/>
                </a:solidFill>
              </a:rPr>
              <a:t>Любой перекрёсток он может сделать совсем безопасным.</a:t>
            </a:r>
          </a:p>
          <a:p>
            <a:r>
              <a:rPr lang="ru-RU" sz="2800" dirty="0" smtClean="0">
                <a:solidFill>
                  <a:srgbClr val="FFC000"/>
                </a:solidFill>
              </a:rPr>
              <a:t>Надо только хорошо знать, что говорит нам светофор и как он действует.</a:t>
            </a:r>
            <a:endParaRPr lang="ru-RU" sz="2800" dirty="0">
              <a:solidFill>
                <a:srgbClr val="FFC000"/>
              </a:solidFill>
            </a:endParaRPr>
          </a:p>
        </p:txBody>
      </p:sp>
      <p:pic>
        <p:nvPicPr>
          <p:cNvPr id="5" name="Рисунок 4" descr="SAM_2934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28860" y="4357694"/>
            <a:ext cx="4826167" cy="25003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u="sng" dirty="0" smtClean="0">
                <a:solidFill>
                  <a:srgbClr val="FFFF00"/>
                </a:solidFill>
              </a:rPr>
              <a:t>Почему</a:t>
            </a:r>
            <a:r>
              <a:rPr lang="ru-RU" u="sng" dirty="0" smtClean="0">
                <a:solidFill>
                  <a:srgbClr val="FFFF00"/>
                </a:solidFill>
              </a:rPr>
              <a:t>  </a:t>
            </a:r>
            <a:r>
              <a:rPr lang="ru-RU" sz="3200" u="sng" dirty="0" smtClean="0">
                <a:solidFill>
                  <a:srgbClr val="FFFF00"/>
                </a:solidFill>
              </a:rPr>
              <a:t>светофор так назвали</a:t>
            </a:r>
            <a:endParaRPr lang="ru-RU" sz="3200" u="sng" dirty="0">
              <a:solidFill>
                <a:srgbClr val="FFFF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28596" y="1571612"/>
            <a:ext cx="8229600" cy="4526280"/>
          </a:xfrm>
        </p:spPr>
        <p:txBody>
          <a:bodyPr>
            <a:normAutofit/>
          </a:bodyPr>
          <a:lstStyle/>
          <a:p>
            <a:endParaRPr lang="ru-RU" sz="2000" b="1" dirty="0" smtClean="0">
              <a:solidFill>
                <a:srgbClr val="000099"/>
              </a:solidFill>
            </a:endParaRPr>
          </a:p>
          <a:p>
            <a:endParaRPr lang="ru-RU" sz="2000" b="1" dirty="0" smtClean="0">
              <a:solidFill>
                <a:srgbClr val="000099"/>
              </a:solidFill>
            </a:endParaRPr>
          </a:p>
          <a:p>
            <a:endParaRPr lang="ru-RU" sz="2000" b="1" dirty="0" smtClean="0">
              <a:solidFill>
                <a:srgbClr val="000099"/>
              </a:solidFill>
            </a:endParaRPr>
          </a:p>
          <a:p>
            <a:endParaRPr lang="ru-RU" sz="2000" b="1" dirty="0" smtClean="0">
              <a:solidFill>
                <a:srgbClr val="000099"/>
              </a:solidFill>
            </a:endParaRPr>
          </a:p>
          <a:p>
            <a:r>
              <a:rPr lang="ru-RU" sz="2800" b="1" dirty="0" smtClean="0">
                <a:solidFill>
                  <a:srgbClr val="FF0000"/>
                </a:solidFill>
              </a:rPr>
              <a:t>Слово «светофор» состоит из двух частей:    “свет” и “фор”. </a:t>
            </a:r>
          </a:p>
          <a:p>
            <a:r>
              <a:rPr lang="ru-RU" sz="2800" b="1" dirty="0" smtClean="0">
                <a:solidFill>
                  <a:srgbClr val="FF0000"/>
                </a:solidFill>
              </a:rPr>
              <a:t> “ Свет ” – это и есть свет. </a:t>
            </a:r>
          </a:p>
          <a:p>
            <a:r>
              <a:rPr lang="ru-RU" sz="2800" b="1" dirty="0" smtClean="0">
                <a:solidFill>
                  <a:srgbClr val="FF0000"/>
                </a:solidFill>
              </a:rPr>
              <a:t>  “Фор ” - произошло от греческого слова    “</a:t>
            </a:r>
            <a:r>
              <a:rPr lang="ru-RU" sz="2800" b="1" dirty="0" err="1" smtClean="0">
                <a:solidFill>
                  <a:srgbClr val="FF0000"/>
                </a:solidFill>
              </a:rPr>
              <a:t>форос</a:t>
            </a:r>
            <a:r>
              <a:rPr lang="ru-RU" sz="2800" b="1" dirty="0" smtClean="0">
                <a:solidFill>
                  <a:srgbClr val="FF0000"/>
                </a:solidFill>
              </a:rPr>
              <a:t>”, что  означает “несущий” .</a:t>
            </a:r>
          </a:p>
          <a:p>
            <a:r>
              <a:rPr lang="ru-RU" sz="2800" b="1" dirty="0" smtClean="0">
                <a:solidFill>
                  <a:srgbClr val="FF0000"/>
                </a:solidFill>
              </a:rPr>
              <a:t>  А всё вместе “светофор” -</a:t>
            </a:r>
          </a:p>
          <a:p>
            <a:r>
              <a:rPr lang="ru-RU" sz="2800" b="1" dirty="0" smtClean="0">
                <a:solidFill>
                  <a:srgbClr val="FF0000"/>
                </a:solidFill>
              </a:rPr>
              <a:t>  значит “несущий свет”.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6" name="Picture 1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500042"/>
            <a:ext cx="2857520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85786" y="214290"/>
            <a:ext cx="7901014" cy="78581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</a:rPr>
              <a:t/>
            </a:r>
            <a:br>
              <a:rPr lang="ru-RU" sz="4800" b="1" dirty="0" smtClean="0">
                <a:solidFill>
                  <a:srgbClr val="FF0000"/>
                </a:solidFill>
              </a:rPr>
            </a:br>
            <a:r>
              <a:rPr lang="ru-RU" sz="4400" b="1" dirty="0" smtClean="0">
                <a:solidFill>
                  <a:srgbClr val="FF0000"/>
                </a:solidFill>
              </a:rPr>
              <a:t> </a:t>
            </a:r>
            <a:r>
              <a:rPr lang="ru-RU" sz="4400" b="1" u="sng" dirty="0" err="1" smtClean="0">
                <a:solidFill>
                  <a:srgbClr val="FF0000"/>
                </a:solidFill>
              </a:rPr>
              <a:t>Цветонаука</a:t>
            </a:r>
            <a:endParaRPr lang="ru-RU" u="sng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28596" y="928670"/>
            <a:ext cx="8158162" cy="5383536"/>
          </a:xfrm>
        </p:spPr>
        <p:txBody>
          <a:bodyPr>
            <a:normAutofit/>
          </a:bodyPr>
          <a:lstStyle/>
          <a:p>
            <a:pPr algn="ctr">
              <a:buNone/>
              <a:defRPr/>
            </a:pPr>
            <a:r>
              <a:rPr lang="ru-RU" sz="2400" b="1" dirty="0" smtClean="0">
                <a:solidFill>
                  <a:srgbClr val="92D050"/>
                </a:solidFill>
              </a:rPr>
              <a:t>Цвета для светофора выбраны  неслучайно. В правилах дорожного движения ничего не бывает случайного.</a:t>
            </a:r>
          </a:p>
          <a:p>
            <a:pPr algn="ctr">
              <a:defRPr/>
            </a:pPr>
            <a:r>
              <a:rPr lang="ru-RU" sz="2400" b="1" dirty="0" smtClean="0">
                <a:solidFill>
                  <a:srgbClr val="FF0000"/>
                </a:solidFill>
              </a:rPr>
              <a:t>Красный </a:t>
            </a:r>
            <a:r>
              <a:rPr lang="ru-RU" sz="2400" b="1" dirty="0" smtClean="0"/>
              <a:t>– цвет тревожный, он напоминает нам об опасности</a:t>
            </a:r>
            <a:r>
              <a:rPr lang="ru-RU" sz="2000" b="1" dirty="0" smtClean="0"/>
              <a:t>. </a:t>
            </a:r>
          </a:p>
          <a:p>
            <a:pPr lvl="8">
              <a:buNone/>
              <a:defRPr/>
            </a:pPr>
            <a:endParaRPr lang="ru-RU" sz="2400" b="1" dirty="0" smtClean="0"/>
          </a:p>
          <a:p>
            <a:pPr lvl="8">
              <a:buNone/>
              <a:defRPr/>
            </a:pPr>
            <a:r>
              <a:rPr lang="ru-RU" sz="2400" b="1" dirty="0" smtClean="0">
                <a:solidFill>
                  <a:srgbClr val="FFC000"/>
                </a:solidFill>
              </a:rPr>
              <a:t>    Жёлтый</a:t>
            </a:r>
            <a:r>
              <a:rPr lang="ru-RU" sz="2400" b="1" dirty="0" smtClean="0"/>
              <a:t> цвет – предупреждает: будь        внимателен .</a:t>
            </a:r>
          </a:p>
          <a:p>
            <a:pPr algn="ctr">
              <a:defRPr/>
            </a:pPr>
            <a:endParaRPr lang="ru-RU" b="1" dirty="0" smtClean="0">
              <a:solidFill>
                <a:srgbClr val="00B050"/>
              </a:solidFill>
            </a:endParaRPr>
          </a:p>
          <a:p>
            <a:pPr algn="ctr">
              <a:defRPr/>
            </a:pPr>
            <a:endParaRPr lang="ru-RU" b="1" dirty="0" smtClean="0">
              <a:solidFill>
                <a:srgbClr val="00B050"/>
              </a:solidFill>
            </a:endParaRPr>
          </a:p>
          <a:p>
            <a:pPr algn="ctr">
              <a:defRPr/>
            </a:pPr>
            <a:r>
              <a:rPr lang="ru-RU" b="1" dirty="0" smtClean="0">
                <a:solidFill>
                  <a:srgbClr val="00B050"/>
                </a:solidFill>
              </a:rPr>
              <a:t>Зелёный </a:t>
            </a:r>
            <a:r>
              <a:rPr lang="ru-RU" b="1" dirty="0" smtClean="0"/>
              <a:t>цвет – спокойный приятный.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6" name="Picture 7" descr="i?id=101622&amp;tov=0"/>
          <p:cNvPicPr>
            <a:picLocks noChangeAspect="1" noChangeArrowheads="1"/>
          </p:cNvPicPr>
          <p:nvPr/>
        </p:nvPicPr>
        <p:blipFill>
          <a:blip r:embed="rId2"/>
          <a:srcRect t="4079" r="6079"/>
          <a:stretch>
            <a:fillRect/>
          </a:stretch>
        </p:blipFill>
        <p:spPr bwMode="auto">
          <a:xfrm>
            <a:off x="357158" y="2428868"/>
            <a:ext cx="1906588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9" descr="i?id=10463487&amp;tov=7"/>
          <p:cNvPicPr>
            <a:picLocks noChangeAspect="1" noChangeArrowheads="1"/>
          </p:cNvPicPr>
          <p:nvPr/>
        </p:nvPicPr>
        <p:blipFill>
          <a:blip r:embed="rId3"/>
          <a:srcRect t="9518" b="9833"/>
          <a:stretch>
            <a:fillRect/>
          </a:stretch>
        </p:blipFill>
        <p:spPr bwMode="auto">
          <a:xfrm>
            <a:off x="5000628" y="3857628"/>
            <a:ext cx="2017713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4" descr="i?id=4723584&amp;tov=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08" y="5357826"/>
            <a:ext cx="1981200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75361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b="1" u="sng" dirty="0" smtClean="0">
                <a:solidFill>
                  <a:srgbClr val="FF0000"/>
                </a:solidFill>
              </a:rPr>
              <a:t>Немного истории</a:t>
            </a:r>
            <a:r>
              <a:rPr lang="ru-RU" sz="5400" b="1" u="sng" dirty="0" smtClean="0">
                <a:solidFill>
                  <a:srgbClr val="FF0000"/>
                </a:solidFill>
              </a:rPr>
              <a:t/>
            </a:r>
            <a:br>
              <a:rPr lang="ru-RU" sz="5400" b="1" u="sng" dirty="0" smtClean="0">
                <a:solidFill>
                  <a:srgbClr val="FF0000"/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857232"/>
            <a:ext cx="8158162" cy="5072098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endParaRPr lang="ru-RU" sz="4000" b="1" dirty="0" smtClean="0">
              <a:latin typeface="Monotype Corsiva" pitchFamily="66" charset="0"/>
            </a:endParaRPr>
          </a:p>
          <a:p>
            <a:pPr>
              <a:defRPr/>
            </a:pPr>
            <a:r>
              <a:rPr lang="ru-RU" b="1" dirty="0" smtClean="0">
                <a:solidFill>
                  <a:srgbClr val="FFC000"/>
                </a:solidFill>
              </a:rPr>
              <a:t>Первый светофор появился в Лондоне около 130 лет назад. Полицейский сам «открывал» и «закрывал» фонарь, который работал на газе. </a:t>
            </a:r>
          </a:p>
          <a:p>
            <a:pPr>
              <a:buNone/>
              <a:defRPr/>
            </a:pPr>
            <a:endParaRPr lang="ru-RU" b="1" dirty="0" smtClean="0">
              <a:solidFill>
                <a:srgbClr val="FFC000"/>
              </a:solidFill>
            </a:endParaRPr>
          </a:p>
          <a:p>
            <a:pPr>
              <a:defRPr/>
            </a:pPr>
            <a:r>
              <a:rPr lang="ru-RU" b="1" dirty="0" smtClean="0">
                <a:solidFill>
                  <a:srgbClr val="FFC000"/>
                </a:solidFill>
              </a:rPr>
              <a:t>Электрические светофоры впервые появились в Америке и тоже имели два сигнала – красный и зелёный. Жёлтый сигнал светофора заменял полицейский свисток.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800" b="1" u="sng" dirty="0" smtClean="0">
                <a:solidFill>
                  <a:srgbClr val="FFCC00"/>
                </a:solidFill>
                <a:latin typeface="Comic Sans MS" pitchFamily="66" charset="0"/>
              </a:rPr>
              <a:t>Знаете ли вы…</a:t>
            </a:r>
            <a:endParaRPr lang="ru-RU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33400" indent="-533400"/>
            <a:r>
              <a:rPr lang="ru-RU" sz="2800" b="1" dirty="0" smtClean="0">
                <a:solidFill>
                  <a:srgbClr val="92D050"/>
                </a:solidFill>
              </a:rPr>
              <a:t>В России светофоры появились около 90 лет назад.  Выглядели они так. </a:t>
            </a:r>
          </a:p>
          <a:p>
            <a:pPr marL="533400" indent="-533400"/>
            <a:r>
              <a:rPr lang="ru-RU" sz="2800" b="1" dirty="0" smtClean="0">
                <a:solidFill>
                  <a:srgbClr val="92D050"/>
                </a:solidFill>
              </a:rPr>
              <a:t>Со всех сторон на них были три цветных стекла, а по ним медленно ползла большая чёрная стрелка.</a:t>
            </a:r>
          </a:p>
          <a:p>
            <a:pPr marL="533400" indent="-533400"/>
            <a:r>
              <a:rPr lang="ru-RU" sz="2800" b="1" dirty="0" smtClean="0">
                <a:solidFill>
                  <a:srgbClr val="92D050"/>
                </a:solidFill>
              </a:rPr>
              <a:t>Такие светофоры были неудобны. Перекрёсток свободен, а ты жди, пока стрелка доползёт до зелёного цвета. </a:t>
            </a:r>
          </a:p>
          <a:p>
            <a:pPr marL="533400" indent="-533400"/>
            <a:r>
              <a:rPr lang="ru-RU" sz="2800" b="1" dirty="0" smtClean="0">
                <a:solidFill>
                  <a:srgbClr val="92D050"/>
                </a:solidFill>
              </a:rPr>
              <a:t>Современные светофоры – намного удобнее!</a:t>
            </a:r>
            <a:endParaRPr lang="ru-RU" sz="2800" b="1" dirty="0">
              <a:solidFill>
                <a:srgbClr val="92D050"/>
              </a:solidFill>
            </a:endParaRPr>
          </a:p>
        </p:txBody>
      </p:sp>
      <p:pic>
        <p:nvPicPr>
          <p:cNvPr id="4" name="Picture 16" descr="2_4n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58082" y="4786322"/>
            <a:ext cx="1493839" cy="1736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800" b="1" u="sng" dirty="0" smtClean="0">
                <a:solidFill>
                  <a:srgbClr val="FFCC00"/>
                </a:solidFill>
                <a:latin typeface="Comic Sans MS" pitchFamily="66" charset="0"/>
              </a:rPr>
              <a:t>Виды светофоров</a:t>
            </a:r>
            <a:endParaRPr lang="ru-RU" u="sng" dirty="0"/>
          </a:p>
        </p:txBody>
      </p:sp>
      <p:pic>
        <p:nvPicPr>
          <p:cNvPr id="6" name="Picture 25" descr="1_4_1n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642910" y="2143116"/>
            <a:ext cx="1270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4" descr="1_4_1n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86644" y="1928802"/>
            <a:ext cx="1270000" cy="241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86116" y="2857496"/>
            <a:ext cx="2435225" cy="295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4400" b="1" u="sng" dirty="0" smtClean="0">
                <a:solidFill>
                  <a:srgbClr val="FFCC00"/>
                </a:solidFill>
              </a:rPr>
              <a:t>Светофоры в разных странах</a:t>
            </a:r>
            <a:endParaRPr lang="ru-RU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Для удобства во всех странах мира используют одинаковые сигналы светофора, чтобы любой пешеход или водитель, откуда бы он ни приехал, мог свободно в них ориентироваться. 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4" name="Picture 20" descr="i?id=16482202&amp;tov=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4143380"/>
            <a:ext cx="1716088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29520" y="3214686"/>
            <a:ext cx="136842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72396" y="4643446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6" y="4572008"/>
            <a:ext cx="1135062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28794" y="4572008"/>
            <a:ext cx="1179513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800" b="1" u="sng" dirty="0" smtClean="0">
                <a:solidFill>
                  <a:srgbClr val="002060"/>
                </a:solidFill>
              </a:rPr>
              <a:t>Сигналы светофора</a:t>
            </a:r>
            <a:endParaRPr lang="ru-RU" u="sng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                                Внимание: глядит в упор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                        На нас трёхглазый светофор</a:t>
            </a:r>
          </a:p>
          <a:p>
            <a:pPr>
              <a:buNone/>
            </a:pPr>
            <a:r>
              <a:rPr lang="ru-RU" b="1" dirty="0" smtClean="0">
                <a:solidFill>
                  <a:srgbClr val="00B050"/>
                </a:solidFill>
              </a:rPr>
              <a:t>                  Зелёный, </a:t>
            </a:r>
            <a:r>
              <a:rPr lang="ru-RU" b="1" dirty="0" smtClean="0">
                <a:solidFill>
                  <a:srgbClr val="FFC000"/>
                </a:solidFill>
              </a:rPr>
              <a:t>жёлтый, </a:t>
            </a:r>
            <a:r>
              <a:rPr lang="ru-RU" b="1" dirty="0" smtClean="0">
                <a:solidFill>
                  <a:srgbClr val="FF0000"/>
                </a:solidFill>
              </a:rPr>
              <a:t>красный </a:t>
            </a:r>
            <a:r>
              <a:rPr lang="ru-RU" b="1" dirty="0" smtClean="0">
                <a:solidFill>
                  <a:srgbClr val="002060"/>
                </a:solidFill>
              </a:rPr>
              <a:t>глаз,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                 Он каждому даёт приказ.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Picture 108"/>
          <p:cNvPicPr>
            <a:picLocks noChangeAspect="1" noChangeArrowheads="1"/>
          </p:cNvPicPr>
          <p:nvPr/>
        </p:nvPicPr>
        <p:blipFill>
          <a:blip r:embed="rId2"/>
          <a:srcRect l="4871" t="4308" r="6709" b="6554"/>
          <a:stretch>
            <a:fillRect/>
          </a:stretch>
        </p:blipFill>
        <p:spPr bwMode="auto">
          <a:xfrm>
            <a:off x="142844" y="571480"/>
            <a:ext cx="1484313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26" y="3689336"/>
            <a:ext cx="2571768" cy="31686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4800" b="1" u="sng" dirty="0" smtClean="0">
                <a:solidFill>
                  <a:srgbClr val="FF0000"/>
                </a:solidFill>
              </a:rPr>
              <a:t>Красный свет</a:t>
            </a:r>
            <a:endParaRPr lang="ru-RU" u="sng" dirty="0">
              <a:solidFill>
                <a:srgbClr val="FF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None/>
            </a:pPr>
            <a:r>
              <a:rPr lang="ru-RU" sz="2800" b="1" dirty="0" smtClean="0"/>
              <a:t> </a:t>
            </a:r>
            <a:r>
              <a:rPr lang="ru-RU" b="1" dirty="0" smtClean="0">
                <a:solidFill>
                  <a:srgbClr val="FF0000"/>
                </a:solidFill>
              </a:rPr>
              <a:t>Хоть у вас терпенья нет,</a:t>
            </a:r>
          </a:p>
          <a:p>
            <a:pPr>
              <a:lnSpc>
                <a:spcPct val="90000"/>
              </a:lnSpc>
              <a:buNone/>
            </a:pPr>
            <a:r>
              <a:rPr lang="ru-RU" b="1" dirty="0" smtClean="0">
                <a:solidFill>
                  <a:srgbClr val="FF0000"/>
                </a:solidFill>
              </a:rPr>
              <a:t>    Подождите: красный свет                 Красный свет нам говорит               «Стой! Опасно! </a:t>
            </a:r>
          </a:p>
          <a:p>
            <a:pPr>
              <a:lnSpc>
                <a:spcPct val="90000"/>
              </a:lnSpc>
              <a:buNone/>
            </a:pPr>
            <a:r>
              <a:rPr lang="ru-RU" b="1" dirty="0" smtClean="0">
                <a:solidFill>
                  <a:srgbClr val="FF0000"/>
                </a:solidFill>
              </a:rPr>
              <a:t>    Путь закрыт!»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6" name="Picture 3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40" y="1071546"/>
            <a:ext cx="1503363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800" b="1" u="sng" dirty="0" smtClean="0">
                <a:solidFill>
                  <a:srgbClr val="FFCC00"/>
                </a:solidFill>
              </a:rPr>
              <a:t>Жёлтый свет</a:t>
            </a:r>
            <a:endParaRPr lang="ru-RU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FFC000"/>
                </a:solidFill>
              </a:rPr>
              <a:t>Жёлтый свет – предупрежденье</a:t>
            </a:r>
          </a:p>
          <a:p>
            <a:pPr>
              <a:buNone/>
            </a:pPr>
            <a:r>
              <a:rPr lang="ru-RU" b="1" dirty="0" smtClean="0">
                <a:solidFill>
                  <a:srgbClr val="FFC000"/>
                </a:solidFill>
              </a:rPr>
              <a:t>     Жди сигнала для движения.</a:t>
            </a:r>
          </a:p>
          <a:p>
            <a:pPr>
              <a:buNone/>
            </a:pPr>
            <a:r>
              <a:rPr lang="ru-RU" b="1" dirty="0" smtClean="0">
                <a:solidFill>
                  <a:srgbClr val="FFC000"/>
                </a:solidFill>
              </a:rPr>
              <a:t>     Объявляет вам заранее -</a:t>
            </a:r>
          </a:p>
          <a:p>
            <a:pPr>
              <a:buNone/>
            </a:pPr>
            <a:r>
              <a:rPr lang="ru-RU" b="1" dirty="0" smtClean="0">
                <a:solidFill>
                  <a:srgbClr val="FFC000"/>
                </a:solidFill>
              </a:rPr>
              <a:t>     Перехода больше нет!</a:t>
            </a:r>
          </a:p>
          <a:p>
            <a:pPr>
              <a:buNone/>
            </a:pPr>
            <a:r>
              <a:rPr lang="ru-RU" b="1" dirty="0" smtClean="0">
                <a:solidFill>
                  <a:srgbClr val="FFC000"/>
                </a:solidFill>
              </a:rPr>
              <a:t>     «Не спешите, посмотрите,</a:t>
            </a:r>
          </a:p>
          <a:p>
            <a:pPr>
              <a:buNone/>
            </a:pPr>
            <a:r>
              <a:rPr lang="ru-RU" b="1" dirty="0" smtClean="0">
                <a:solidFill>
                  <a:srgbClr val="FFC000"/>
                </a:solidFill>
              </a:rPr>
              <a:t>     посмотрите на меня!</a:t>
            </a:r>
          </a:p>
          <a:p>
            <a:pPr>
              <a:buNone/>
            </a:pPr>
            <a:r>
              <a:rPr lang="ru-RU" b="1" dirty="0" smtClean="0">
                <a:solidFill>
                  <a:srgbClr val="FFC000"/>
                </a:solidFill>
              </a:rPr>
              <a:t>     Не спешите, подождите </a:t>
            </a:r>
          </a:p>
          <a:p>
            <a:pPr>
              <a:buNone/>
            </a:pPr>
            <a:r>
              <a:rPr lang="ru-RU" b="1" dirty="0" smtClean="0">
                <a:solidFill>
                  <a:srgbClr val="FFC000"/>
                </a:solidFill>
              </a:rPr>
              <a:t>     до зелёного огня».</a:t>
            </a:r>
            <a:endParaRPr lang="ru-RU" b="1" i="1" dirty="0" smtClean="0">
              <a:solidFill>
                <a:srgbClr val="FFC000"/>
              </a:solidFill>
            </a:endParaRPr>
          </a:p>
          <a:p>
            <a:endParaRPr lang="ru-RU" dirty="0"/>
          </a:p>
        </p:txBody>
      </p:sp>
      <p:pic>
        <p:nvPicPr>
          <p:cNvPr id="4" name="Picture 20"/>
          <p:cNvPicPr>
            <a:picLocks noChangeAspect="1" noChangeArrowheads="1"/>
          </p:cNvPicPr>
          <p:nvPr/>
        </p:nvPicPr>
        <p:blipFill>
          <a:blip r:embed="rId2"/>
          <a:srcRect l="77727" r="2481" b="51144"/>
          <a:stretch>
            <a:fillRect/>
          </a:stretch>
        </p:blipFill>
        <p:spPr bwMode="auto">
          <a:xfrm>
            <a:off x="7143768" y="357166"/>
            <a:ext cx="178117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214290"/>
            <a:ext cx="8301038" cy="1785950"/>
          </a:xfrm>
        </p:spPr>
        <p:txBody>
          <a:bodyPr>
            <a:normAutofit fontScale="90000"/>
          </a:bodyPr>
          <a:lstStyle/>
          <a:p>
            <a:pPr algn="l"/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200" dirty="0" smtClean="0"/>
              <a:t> </a:t>
            </a:r>
            <a:r>
              <a:rPr lang="ru-RU" sz="2700" dirty="0" smtClean="0">
                <a:solidFill>
                  <a:srgbClr val="FFFF00"/>
                </a:solidFill>
              </a:rPr>
              <a:t/>
            </a:r>
            <a:br>
              <a:rPr lang="ru-RU" sz="2700" dirty="0" smtClean="0">
                <a:solidFill>
                  <a:srgbClr val="FFFF00"/>
                </a:solidFill>
              </a:rPr>
            </a:br>
            <a:r>
              <a:rPr lang="ru-RU" sz="2700" dirty="0" smtClean="0">
                <a:solidFill>
                  <a:srgbClr val="FFFF00"/>
                </a:solidFill>
              </a:rPr>
              <a:t/>
            </a:r>
            <a:br>
              <a:rPr lang="ru-RU" sz="2700" dirty="0" smtClean="0">
                <a:solidFill>
                  <a:srgbClr val="FFFF00"/>
                </a:solidFill>
              </a:rPr>
            </a:br>
            <a:r>
              <a:rPr lang="ru-RU" sz="2700" dirty="0" smtClean="0">
                <a:solidFill>
                  <a:srgbClr val="FFFF00"/>
                </a:solidFill>
              </a:rPr>
              <a:t/>
            </a:r>
            <a:br>
              <a:rPr lang="ru-RU" sz="2700" dirty="0" smtClean="0">
                <a:solidFill>
                  <a:srgbClr val="FFFF00"/>
                </a:solidFill>
              </a:rPr>
            </a:br>
            <a:r>
              <a:rPr lang="ru-RU" sz="2700" dirty="0" smtClean="0">
                <a:solidFill>
                  <a:srgbClr val="FFFF00"/>
                </a:solidFill>
              </a:rPr>
              <a:t>Участники проекта: дети </a:t>
            </a:r>
            <a:r>
              <a:rPr lang="ru-RU" sz="2400" dirty="0" smtClean="0">
                <a:solidFill>
                  <a:srgbClr val="FFFF00"/>
                </a:solidFill>
              </a:rPr>
              <a:t>групп компенсирующей направленности №4, №5 </a:t>
            </a:r>
            <a:r>
              <a:rPr lang="ru-RU" sz="2700" dirty="0" smtClean="0">
                <a:solidFill>
                  <a:srgbClr val="FFFF00"/>
                </a:solidFill>
              </a:rPr>
              <a:t/>
            </a:r>
            <a:br>
              <a:rPr lang="ru-RU" sz="2700" dirty="0" smtClean="0">
                <a:solidFill>
                  <a:srgbClr val="FFFF00"/>
                </a:solidFill>
              </a:rPr>
            </a:br>
            <a:r>
              <a:rPr lang="ru-RU" sz="2700" dirty="0" smtClean="0">
                <a:solidFill>
                  <a:srgbClr val="FFFF00"/>
                </a:solidFill>
              </a:rPr>
              <a:t>Руководители проекта: </a:t>
            </a:r>
            <a:r>
              <a:rPr lang="ru-RU" sz="2700" dirty="0" err="1" smtClean="0">
                <a:solidFill>
                  <a:srgbClr val="FFFF00"/>
                </a:solidFill>
              </a:rPr>
              <a:t>Клаптюх</a:t>
            </a:r>
            <a:r>
              <a:rPr lang="ru-RU" sz="2700" dirty="0" smtClean="0">
                <a:solidFill>
                  <a:srgbClr val="FFFF00"/>
                </a:solidFill>
              </a:rPr>
              <a:t> И.Л. , Репина А.С.</a:t>
            </a:r>
            <a:br>
              <a:rPr lang="ru-RU" sz="2700" dirty="0" smtClean="0">
                <a:solidFill>
                  <a:srgbClr val="FFFF00"/>
                </a:solidFill>
              </a:rPr>
            </a:br>
            <a:endParaRPr lang="ru-RU" sz="2700" dirty="0">
              <a:solidFill>
                <a:srgbClr val="FFFF00"/>
              </a:solidFill>
            </a:endParaRPr>
          </a:p>
        </p:txBody>
      </p:sp>
      <p:pic>
        <p:nvPicPr>
          <p:cNvPr id="4" name="Picture 4" descr="C:\Users\РЕПИНЫ\Desktop\100_167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2" y="2285992"/>
            <a:ext cx="6034616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800" b="1" u="sng" dirty="0" smtClean="0">
                <a:solidFill>
                  <a:srgbClr val="00B050"/>
                </a:solidFill>
              </a:rPr>
              <a:t>Зелёный свет</a:t>
            </a:r>
            <a:endParaRPr lang="ru-RU" u="sng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92D050"/>
                </a:solidFill>
              </a:rPr>
              <a:t> Зелёный свет открыл дорогу:</a:t>
            </a:r>
          </a:p>
          <a:p>
            <a:r>
              <a:rPr lang="ru-RU" b="1" dirty="0" smtClean="0">
                <a:solidFill>
                  <a:srgbClr val="92D050"/>
                </a:solidFill>
              </a:rPr>
              <a:t> Переходить ребята могут.</a:t>
            </a:r>
          </a:p>
          <a:p>
            <a:r>
              <a:rPr lang="ru-RU" b="1" dirty="0" smtClean="0">
                <a:solidFill>
                  <a:srgbClr val="92D050"/>
                </a:solidFill>
              </a:rPr>
              <a:t> Вот теперь идите смело</a:t>
            </a:r>
          </a:p>
          <a:p>
            <a:r>
              <a:rPr lang="ru-RU" b="1" dirty="0" smtClean="0">
                <a:solidFill>
                  <a:srgbClr val="92D050"/>
                </a:solidFill>
              </a:rPr>
              <a:t> Пешеходам путь открыт!</a:t>
            </a:r>
          </a:p>
          <a:p>
            <a:r>
              <a:rPr lang="ru-RU" b="1" dirty="0" smtClean="0">
                <a:solidFill>
                  <a:srgbClr val="92D050"/>
                </a:solidFill>
              </a:rPr>
              <a:t> Проходите, разрешает,</a:t>
            </a:r>
          </a:p>
          <a:p>
            <a:r>
              <a:rPr lang="ru-RU" b="1" dirty="0" smtClean="0">
                <a:solidFill>
                  <a:srgbClr val="92D050"/>
                </a:solidFill>
              </a:rPr>
              <a:t> Не беда, что он один,</a:t>
            </a:r>
          </a:p>
          <a:p>
            <a:r>
              <a:rPr lang="ru-RU" b="1" dirty="0" smtClean="0">
                <a:solidFill>
                  <a:srgbClr val="92D050"/>
                </a:solidFill>
              </a:rPr>
              <a:t> Он  надёжно защищает</a:t>
            </a:r>
          </a:p>
          <a:p>
            <a:r>
              <a:rPr lang="ru-RU" b="1" dirty="0" smtClean="0">
                <a:solidFill>
                  <a:srgbClr val="92D050"/>
                </a:solidFill>
              </a:rPr>
              <a:t> От трамваев и машин! </a:t>
            </a:r>
            <a:endParaRPr lang="ru-RU" dirty="0">
              <a:solidFill>
                <a:srgbClr val="92D050"/>
              </a:solidFill>
            </a:endParaRPr>
          </a:p>
        </p:txBody>
      </p:sp>
      <p:pic>
        <p:nvPicPr>
          <p:cNvPr id="4" name="Picture 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74" y="2857496"/>
            <a:ext cx="1503363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User\Desktop\i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78" y="0"/>
            <a:ext cx="2143125" cy="27860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714348" y="214290"/>
            <a:ext cx="7515252" cy="5957910"/>
          </a:xfrm>
        </p:spPr>
        <p:txBody>
          <a:bodyPr/>
          <a:lstStyle/>
          <a:p>
            <a:pPr algn="ctr">
              <a:lnSpc>
                <a:spcPct val="90000"/>
              </a:lnSpc>
              <a:buNone/>
            </a:pPr>
            <a:r>
              <a:rPr lang="ru-RU" b="1" dirty="0" smtClean="0">
                <a:solidFill>
                  <a:srgbClr val="FFC000"/>
                </a:solidFill>
              </a:rPr>
              <a:t>Изучив работу светофора,</a:t>
            </a:r>
          </a:p>
          <a:p>
            <a:pPr algn="ctr">
              <a:lnSpc>
                <a:spcPct val="90000"/>
              </a:lnSpc>
              <a:buNone/>
            </a:pPr>
            <a:r>
              <a:rPr lang="ru-RU" b="1" dirty="0" smtClean="0">
                <a:solidFill>
                  <a:srgbClr val="FFC000"/>
                </a:solidFill>
              </a:rPr>
              <a:t>    мы выяснили, что зелёный сигнал        </a:t>
            </a:r>
          </a:p>
          <a:p>
            <a:pPr algn="ctr">
              <a:lnSpc>
                <a:spcPct val="90000"/>
              </a:lnSpc>
              <a:buNone/>
            </a:pPr>
            <a:r>
              <a:rPr lang="ru-RU" b="1" dirty="0" smtClean="0">
                <a:solidFill>
                  <a:srgbClr val="FFC000"/>
                </a:solidFill>
              </a:rPr>
              <a:t>    горит 30 секунд, а затем 3 секунды </a:t>
            </a:r>
          </a:p>
          <a:p>
            <a:pPr algn="ctr">
              <a:lnSpc>
                <a:spcPct val="90000"/>
              </a:lnSpc>
              <a:buNone/>
            </a:pPr>
            <a:r>
              <a:rPr lang="ru-RU" b="1" dirty="0" smtClean="0">
                <a:solidFill>
                  <a:srgbClr val="FFC000"/>
                </a:solidFill>
              </a:rPr>
              <a:t>    мигает. </a:t>
            </a:r>
          </a:p>
          <a:p>
            <a:pPr>
              <a:lnSpc>
                <a:spcPct val="90000"/>
              </a:lnSpc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1026" name="Picture 2" descr="C:\Users\User\Desktop\100_20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2143116"/>
            <a:ext cx="4068774" cy="44958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b="1" u="sng" dirty="0" smtClean="0">
                <a:solidFill>
                  <a:srgbClr val="92D050"/>
                </a:solidFill>
              </a:rPr>
              <a:t>Замигал зелёный свет…</a:t>
            </a:r>
            <a:endParaRPr lang="ru-RU" u="sng" dirty="0">
              <a:solidFill>
                <a:srgbClr val="92D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46237"/>
            <a:ext cx="7186634" cy="4526280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92D050"/>
                </a:solidFill>
              </a:rPr>
              <a:t> Мигающий зелёный сигнал светофора предупреждает нас о том, что скоро будет </a:t>
            </a:r>
            <a:r>
              <a:rPr lang="ru-RU" b="1" dirty="0" smtClean="0">
                <a:solidFill>
                  <a:srgbClr val="FFC000"/>
                </a:solidFill>
              </a:rPr>
              <a:t>включён жёлтый </a:t>
            </a:r>
            <a:r>
              <a:rPr lang="ru-RU" b="1" dirty="0" smtClean="0">
                <a:solidFill>
                  <a:srgbClr val="92D050"/>
                </a:solidFill>
              </a:rPr>
              <a:t>свет.</a:t>
            </a:r>
          </a:p>
          <a:p>
            <a:pPr>
              <a:buNone/>
            </a:pPr>
            <a:r>
              <a:rPr lang="ru-RU" b="1" dirty="0" smtClean="0">
                <a:solidFill>
                  <a:srgbClr val="000099"/>
                </a:solidFill>
              </a:rPr>
              <a:t>   </a:t>
            </a:r>
            <a:endParaRPr lang="ru-RU" dirty="0"/>
          </a:p>
        </p:txBody>
      </p:sp>
      <p:pic>
        <p:nvPicPr>
          <p:cNvPr id="4" name="Picture 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86644" y="2143116"/>
            <a:ext cx="1503363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b="1" u="sng" dirty="0" smtClean="0">
                <a:solidFill>
                  <a:srgbClr val="FFCC00"/>
                </a:solidFill>
              </a:rPr>
              <a:t>Однажды на дороге…</a:t>
            </a:r>
            <a:endParaRPr lang="ru-RU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46237"/>
            <a:ext cx="6972320" cy="4526280"/>
          </a:xfrm>
        </p:spPr>
        <p:txBody>
          <a:bodyPr/>
          <a:lstStyle/>
          <a:p>
            <a:pPr>
              <a:lnSpc>
                <a:spcPct val="90000"/>
              </a:lnSpc>
              <a:buNone/>
            </a:pPr>
            <a:r>
              <a:rPr lang="ru-RU" sz="2000" b="1" dirty="0" smtClean="0">
                <a:solidFill>
                  <a:srgbClr val="FFFF00"/>
                </a:solidFill>
              </a:rPr>
              <a:t>мы увидели мигающий жёлтый сигнал светофора. Он предупреждал нас о возможной опасности. </a:t>
            </a:r>
          </a:p>
          <a:p>
            <a:pPr>
              <a:lnSpc>
                <a:spcPct val="90000"/>
              </a:lnSpc>
              <a:buNone/>
            </a:pPr>
            <a:r>
              <a:rPr lang="ru-RU" sz="2000" b="1" dirty="0" smtClean="0">
                <a:solidFill>
                  <a:srgbClr val="FFFF00"/>
                </a:solidFill>
              </a:rPr>
              <a:t>   В этом случае не надо ждать включения другого сигнала, а нужно внимательно осмотреться, пропустить машины и переходить дорогу так, как указывают дорожные знаки.</a:t>
            </a:r>
          </a:p>
          <a:p>
            <a:endParaRPr lang="ru-RU" dirty="0"/>
          </a:p>
        </p:txBody>
      </p:sp>
      <p:pic>
        <p:nvPicPr>
          <p:cNvPr id="4" name="Picture 20"/>
          <p:cNvPicPr>
            <a:picLocks noChangeAspect="1" noChangeArrowheads="1"/>
          </p:cNvPicPr>
          <p:nvPr/>
        </p:nvPicPr>
        <p:blipFill>
          <a:blip r:embed="rId2"/>
          <a:srcRect l="77727" r="2481" b="51144"/>
          <a:stretch>
            <a:fillRect/>
          </a:stretch>
        </p:blipFill>
        <p:spPr bwMode="auto">
          <a:xfrm>
            <a:off x="7429520" y="214290"/>
            <a:ext cx="1495423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User\Desktop\100_209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3429000"/>
            <a:ext cx="3854455" cy="30003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6893848" cy="2209800"/>
          </a:xfrm>
        </p:spPr>
        <p:txBody>
          <a:bodyPr>
            <a:normAutofit fontScale="90000"/>
          </a:bodyPr>
          <a:lstStyle/>
          <a:p>
            <a:pPr algn="l"/>
            <a:r>
              <a:rPr lang="ru-RU" b="1" u="sng" dirty="0" smtClean="0">
                <a:solidFill>
                  <a:srgbClr val="FFCC00"/>
                </a:solidFill>
              </a:rPr>
              <a:t>Гипотеза  подтвердилась</a:t>
            </a:r>
            <a:br>
              <a:rPr lang="ru-RU" b="1" u="sng" dirty="0" smtClean="0">
                <a:solidFill>
                  <a:srgbClr val="FFCC00"/>
                </a:solidFill>
              </a:rPr>
            </a:br>
            <a:endParaRPr lang="ru-RU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type="subTitle" idx="1"/>
          </p:nvPr>
        </p:nvSpPr>
        <p:spPr>
          <a:xfrm>
            <a:off x="3000364" y="3357562"/>
            <a:ext cx="5143536" cy="2357454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endParaRPr lang="ru-RU" b="1" dirty="0" smtClean="0">
              <a:solidFill>
                <a:srgbClr val="000099"/>
              </a:solidFill>
            </a:endParaRPr>
          </a:p>
          <a:p>
            <a:pPr>
              <a:buNone/>
            </a:pPr>
            <a:endParaRPr lang="ru-RU" b="1" dirty="0" smtClean="0">
              <a:solidFill>
                <a:srgbClr val="000099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rgbClr val="000099"/>
                </a:solidFill>
              </a:rPr>
              <a:t> </a:t>
            </a: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Все обязаны подчиняться     </a:t>
            </a: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         сигналам светофора. </a:t>
            </a:r>
            <a:br>
              <a:rPr lang="ru-RU" b="1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Picture 10" descr="1_2_1n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357430"/>
            <a:ext cx="2714644" cy="4500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1" descr="3_2_1N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43800" y="142852"/>
            <a:ext cx="1600200" cy="26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u="sng" dirty="0" smtClean="0">
                <a:solidFill>
                  <a:srgbClr val="FF0000"/>
                </a:solidFill>
              </a:rPr>
              <a:t>Рабочие моменты по реализации  мини - проекта </a:t>
            </a:r>
            <a:r>
              <a:rPr lang="ru-RU" sz="3200" u="sng" dirty="0" smtClean="0">
                <a:solidFill>
                  <a:srgbClr val="FFFF00"/>
                </a:solidFill>
              </a:rPr>
              <a:t>«Светофор»</a:t>
            </a:r>
            <a:endParaRPr lang="ru-RU" sz="3200" u="sng" dirty="0">
              <a:solidFill>
                <a:srgbClr val="FFFF00"/>
              </a:solidFill>
            </a:endParaRPr>
          </a:p>
        </p:txBody>
      </p:sp>
      <p:pic>
        <p:nvPicPr>
          <p:cNvPr id="4" name="Содержимое 3" descr="C:\Users\РЕПИНЫ\Desktop\detsad-97816-1401535237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1357298"/>
            <a:ext cx="3857684" cy="2900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User\Desktop\100_20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1571612"/>
            <a:ext cx="3640141" cy="2782891"/>
          </a:xfrm>
          <a:prstGeom prst="rect">
            <a:avLst/>
          </a:prstGeom>
          <a:noFill/>
        </p:spPr>
      </p:pic>
      <p:pic>
        <p:nvPicPr>
          <p:cNvPr id="1026" name="Picture 2" descr="C:\Users\User\Desktop\100_204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8926" y="4143380"/>
            <a:ext cx="3349605" cy="24225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User\Desktop\100_18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2" y="357166"/>
            <a:ext cx="3567116" cy="3068643"/>
          </a:xfrm>
          <a:prstGeom prst="rect">
            <a:avLst/>
          </a:prstGeom>
          <a:noFill/>
        </p:spPr>
      </p:pic>
      <p:pic>
        <p:nvPicPr>
          <p:cNvPr id="1026" name="Picture 2" descr="C:\Users\User\Desktop\100_16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285728"/>
            <a:ext cx="3640141" cy="3140081"/>
          </a:xfrm>
          <a:prstGeom prst="rect">
            <a:avLst/>
          </a:prstGeom>
          <a:noFill/>
        </p:spPr>
      </p:pic>
      <p:pic>
        <p:nvPicPr>
          <p:cNvPr id="4" name="Picture 2" descr="100_197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8926" y="3286124"/>
            <a:ext cx="3865577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User\Desktop\100_20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3071810"/>
            <a:ext cx="3786214" cy="3497270"/>
          </a:xfrm>
          <a:prstGeom prst="rect">
            <a:avLst/>
          </a:prstGeom>
          <a:noFill/>
        </p:spPr>
      </p:pic>
      <p:pic>
        <p:nvPicPr>
          <p:cNvPr id="1027" name="Picture 3" descr="C:\Users\User\Desktop\100_20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214290"/>
            <a:ext cx="4068769" cy="2997205"/>
          </a:xfrm>
          <a:prstGeom prst="rect">
            <a:avLst/>
          </a:prstGeom>
          <a:noFill/>
        </p:spPr>
      </p:pic>
      <p:pic>
        <p:nvPicPr>
          <p:cNvPr id="1028" name="Picture 4" descr="C:\Users\User\Desktop\100_204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357166"/>
            <a:ext cx="3425827" cy="27860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100_20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428604"/>
            <a:ext cx="3714776" cy="2997205"/>
          </a:xfrm>
          <a:prstGeom prst="rect">
            <a:avLst/>
          </a:prstGeom>
          <a:noFill/>
        </p:spPr>
      </p:pic>
      <p:pic>
        <p:nvPicPr>
          <p:cNvPr id="2" name="Picture 2" descr="C:\Users\User\Desktop\100_20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3571876"/>
            <a:ext cx="3567116" cy="2857520"/>
          </a:xfrm>
          <a:prstGeom prst="rect">
            <a:avLst/>
          </a:prstGeom>
          <a:noFill/>
        </p:spPr>
      </p:pic>
      <p:pic>
        <p:nvPicPr>
          <p:cNvPr id="4" name="Рисунок 3" descr="DSCF4724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57158" y="3714752"/>
            <a:ext cx="4214842" cy="2812086"/>
          </a:xfrm>
          <a:prstGeom prst="rect">
            <a:avLst/>
          </a:prstGeom>
        </p:spPr>
      </p:pic>
      <p:pic>
        <p:nvPicPr>
          <p:cNvPr id="5" name="Picture 2" descr="C:\Users\User\Desktop\100_172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285728"/>
            <a:ext cx="3995744" cy="29257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100_20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857232"/>
            <a:ext cx="3714776" cy="5143536"/>
          </a:xfrm>
          <a:prstGeom prst="rect">
            <a:avLst/>
          </a:prstGeom>
          <a:noFill/>
        </p:spPr>
      </p:pic>
      <p:pic>
        <p:nvPicPr>
          <p:cNvPr id="1026" name="Picture 2" descr="C:\Users\User\Desktop\100_209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785794"/>
            <a:ext cx="3497270" cy="52149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818010"/>
          </a:xfrm>
        </p:spPr>
        <p:txBody>
          <a:bodyPr>
            <a:normAutofit/>
          </a:bodyPr>
          <a:lstStyle/>
          <a:p>
            <a:pPr algn="ctr"/>
            <a:r>
              <a:rPr lang="ru-RU" sz="2800" u="sng" dirty="0" smtClean="0">
                <a:solidFill>
                  <a:srgbClr val="92D050"/>
                </a:solidFill>
              </a:rPr>
              <a:t>Информационная карта мини -  проекта</a:t>
            </a:r>
            <a:endParaRPr lang="ru-RU" sz="2800" u="sng" dirty="0">
              <a:solidFill>
                <a:srgbClr val="92D050"/>
              </a:solidFill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265176" indent="-265176">
              <a:buFont typeface="Wingdings 2"/>
              <a:buChar char=""/>
              <a:defRPr/>
            </a:pPr>
            <a:r>
              <a:rPr lang="ru-RU" dirty="0" smtClean="0">
                <a:solidFill>
                  <a:srgbClr val="FFC000"/>
                </a:solidFill>
              </a:rPr>
              <a:t>Название: «Светофор» </a:t>
            </a:r>
          </a:p>
          <a:p>
            <a:pPr marL="265176" indent="-265176">
              <a:buFont typeface="Wingdings 2"/>
              <a:buChar char=""/>
              <a:defRPr/>
            </a:pPr>
            <a:endParaRPr lang="ru-RU" dirty="0" smtClean="0">
              <a:solidFill>
                <a:srgbClr val="FFC000"/>
              </a:solidFill>
            </a:endParaRPr>
          </a:p>
          <a:p>
            <a:pPr marL="265176" indent="-265176">
              <a:buFont typeface="Wingdings 2"/>
              <a:buChar char=""/>
              <a:defRPr/>
            </a:pPr>
            <a:r>
              <a:rPr lang="ru-RU" dirty="0" smtClean="0">
                <a:solidFill>
                  <a:srgbClr val="FFC000"/>
                </a:solidFill>
              </a:rPr>
              <a:t>Вид, тип проекта: познавательно - исследовательский, творческий, краткосрочный.  </a:t>
            </a:r>
          </a:p>
          <a:p>
            <a:pPr marL="265176" indent="-265176">
              <a:buFont typeface="Wingdings 2"/>
              <a:buChar char=""/>
              <a:defRPr/>
            </a:pPr>
            <a:endParaRPr lang="ru-RU" dirty="0" smtClean="0">
              <a:solidFill>
                <a:srgbClr val="FFC000"/>
              </a:solidFill>
            </a:endParaRPr>
          </a:p>
          <a:p>
            <a:pPr marL="265176" indent="-265176">
              <a:buFont typeface="Wingdings 2"/>
              <a:buChar char=""/>
              <a:defRPr/>
            </a:pPr>
            <a:r>
              <a:rPr lang="ru-RU" dirty="0" smtClean="0">
                <a:solidFill>
                  <a:srgbClr val="FFC000"/>
                </a:solidFill>
              </a:rPr>
              <a:t>Место проведения: групповая комната</a:t>
            </a:r>
            <a:r>
              <a:rPr lang="ru-RU" smtClean="0">
                <a:solidFill>
                  <a:srgbClr val="FFC000"/>
                </a:solidFill>
              </a:rPr>
              <a:t>, </a:t>
            </a:r>
            <a:r>
              <a:rPr lang="ru-RU" smtClean="0">
                <a:solidFill>
                  <a:srgbClr val="FFC000"/>
                </a:solidFill>
              </a:rPr>
              <a:t>музыкальный </a:t>
            </a:r>
            <a:r>
              <a:rPr lang="ru-RU" dirty="0" smtClean="0">
                <a:solidFill>
                  <a:srgbClr val="FFC000"/>
                </a:solidFill>
              </a:rPr>
              <a:t>зал, участок детского сада, улицы города. </a:t>
            </a:r>
          </a:p>
          <a:p>
            <a:pPr marL="265176" indent="-265176">
              <a:buFont typeface="Wingdings 2"/>
              <a:buChar char=""/>
              <a:defRPr/>
            </a:pPr>
            <a:endParaRPr lang="ru-RU" dirty="0" smtClean="0">
              <a:solidFill>
                <a:srgbClr val="FFC000"/>
              </a:solidFill>
            </a:endParaRPr>
          </a:p>
          <a:p>
            <a:pPr marL="265176" indent="-265176">
              <a:buFont typeface="Wingdings 2"/>
              <a:buChar char=""/>
              <a:defRPr/>
            </a:pPr>
            <a:r>
              <a:rPr lang="ru-RU" dirty="0" smtClean="0">
                <a:solidFill>
                  <a:srgbClr val="FFC000"/>
                </a:solidFill>
              </a:rPr>
              <a:t>Участники проекта: дети групп компенсирующей направленности №4, №5, воспитатели, родители.</a:t>
            </a:r>
          </a:p>
          <a:p>
            <a:pPr marL="265176" indent="-265176">
              <a:buFont typeface="Wingdings 2"/>
              <a:buChar char=""/>
              <a:defRPr/>
            </a:pPr>
            <a:r>
              <a:rPr lang="ru-RU" dirty="0" smtClean="0">
                <a:solidFill>
                  <a:srgbClr val="FFC000"/>
                </a:solidFill>
              </a:rPr>
              <a:t>Форма проведения: групповая, 12 человек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u="sng" dirty="0" smtClean="0">
                <a:solidFill>
                  <a:srgbClr val="FF0000"/>
                </a:solidFill>
              </a:rPr>
              <a:t>Итоги мини – проекта « Светофор»</a:t>
            </a:r>
            <a:endParaRPr lang="ru-RU" sz="4000" u="sng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                </a:t>
            </a:r>
            <a:r>
              <a:rPr lang="ru-RU" dirty="0" smtClean="0">
                <a:solidFill>
                  <a:srgbClr val="92D050"/>
                </a:solidFill>
              </a:rPr>
              <a:t> Реализация данного мини -  проекта позволила сформировать у детей необходимые представления и навыки безопасного поведения на улицах и дорогах.</a:t>
            </a:r>
          </a:p>
          <a:p>
            <a:r>
              <a:rPr lang="ru-RU" dirty="0" smtClean="0">
                <a:solidFill>
                  <a:srgbClr val="92D050"/>
                </a:solidFill>
              </a:rPr>
              <a:t>             Обогащен словарный запас детей по лексическим темам: «Безопасность дорожного движения»,   « Транспорт в городе», « Профессии на транспорте».</a:t>
            </a:r>
          </a:p>
          <a:p>
            <a:r>
              <a:rPr lang="ru-RU" dirty="0" smtClean="0">
                <a:solidFill>
                  <a:srgbClr val="92D050"/>
                </a:solidFill>
              </a:rPr>
              <a:t>              Систематизированы представления  о различных видах транспорта, о правилах дорожного движения и дорожных знаках.</a:t>
            </a:r>
          </a:p>
          <a:p>
            <a:r>
              <a:rPr lang="ru-RU" dirty="0" smtClean="0">
                <a:solidFill>
                  <a:srgbClr val="92D050"/>
                </a:solidFill>
              </a:rPr>
              <a:t>            Изготовлены  макеты дорожных знаков, светофоров  для самостоятельных игр, атрибуты для сюжетно-ролевых игр.</a:t>
            </a:r>
          </a:p>
          <a:p>
            <a:r>
              <a:rPr lang="ru-RU" dirty="0" smtClean="0">
                <a:solidFill>
                  <a:srgbClr val="92D050"/>
                </a:solidFill>
              </a:rPr>
              <a:t>            Повышена компетентность родителей в вопросах касающихся правил дорожного движения и безопасного поведения ребёнка на улицах города. </a:t>
            </a:r>
            <a:endParaRPr lang="ru-RU" dirty="0">
              <a:solidFill>
                <a:srgbClr val="92D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i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715436" cy="63579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2551837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>http://www.it-n.ru/ - (сеть творческих учителей) </a:t>
            </a:r>
            <a:br>
              <a:rPr lang="ru-RU" b="1" dirty="0" smtClean="0"/>
            </a:br>
            <a:r>
              <a:rPr lang="ru-RU" b="1" dirty="0" smtClean="0"/>
              <a:t>http://viki.rdf.ru/ (Детские электронные книги и презентации)</a:t>
            </a:r>
            <a:br>
              <a:rPr lang="ru-RU" b="1" dirty="0" smtClean="0"/>
            </a:br>
            <a:r>
              <a:rPr lang="ru-RU" b="1" dirty="0" smtClean="0"/>
              <a:t>http://rusedu.ru/ (Архив учебных </a:t>
            </a:r>
            <a:r>
              <a:rPr lang="ru-RU" b="1" dirty="0" smtClean="0"/>
              <a:t>программ)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>
                <a:solidFill>
                  <a:srgbClr val="92D050"/>
                </a:solidFill>
              </a:rPr>
              <a:t>Ссыслка</a:t>
            </a:r>
            <a:r>
              <a:rPr lang="ru-RU" dirty="0" smtClean="0">
                <a:solidFill>
                  <a:srgbClr val="92D050"/>
                </a:solidFill>
              </a:rPr>
              <a:t> на сайты</a:t>
            </a:r>
            <a:endParaRPr lang="ru-RU" dirty="0">
              <a:solidFill>
                <a:srgbClr val="92D05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u="sng" dirty="0" smtClean="0">
                <a:solidFill>
                  <a:srgbClr val="FF0000"/>
                </a:solidFill>
              </a:rPr>
              <a:t>Краткая аннотация проекта:</a:t>
            </a:r>
            <a:r>
              <a:rPr lang="ru-RU" u="sng" dirty="0" smtClean="0">
                <a:solidFill>
                  <a:srgbClr val="FF0000"/>
                </a:solidFill>
              </a:rPr>
              <a:t/>
            </a:r>
            <a:br>
              <a:rPr lang="ru-RU" u="sng" dirty="0" smtClean="0">
                <a:solidFill>
                  <a:srgbClr val="FF0000"/>
                </a:solidFill>
              </a:rPr>
            </a:br>
            <a:endParaRPr lang="ru-RU" u="sng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714488"/>
            <a:ext cx="8229600" cy="4526280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         </a:t>
            </a:r>
            <a:r>
              <a:rPr lang="ru-RU" dirty="0" smtClean="0">
                <a:solidFill>
                  <a:srgbClr val="FFFF00"/>
                </a:solidFill>
              </a:rPr>
              <a:t> В данном проекте представлено знакомство с основными правилами дорожного движения, с работой светофора. Реализация проекта осуществлялась через специально организованную деятельность (интегрированные занятия, тематические развлечения, комплексные занятия) и через совместную деятельность педагогов с детьми,(беседы, целевые прогулки, чтение художественной литературы, экскурсии, рассматривание картин, игры -  викторины, сюжетно – ролевые игры),  а также в самостоятельной деятельности и работе с родителями(тематические родительские собрания, изготовление макетов, каскадов, тематических рисунков) . Исходя из проблемной ситуации педагогами </a:t>
            </a:r>
            <a:r>
              <a:rPr lang="ru-RU" dirty="0" err="1" smtClean="0">
                <a:solidFill>
                  <a:srgbClr val="FFFF00"/>
                </a:solidFill>
              </a:rPr>
              <a:t>Клаптюх</a:t>
            </a:r>
            <a:r>
              <a:rPr lang="ru-RU" dirty="0" smtClean="0">
                <a:solidFill>
                  <a:srgbClr val="FFFF00"/>
                </a:solidFill>
              </a:rPr>
              <a:t> И.Л. и Репиной А.С. был   разработан перспективный план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                                                                         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14290"/>
            <a:ext cx="8115328" cy="100013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u="sng" dirty="0" smtClean="0">
                <a:solidFill>
                  <a:srgbClr val="00B050"/>
                </a:solidFill>
              </a:rPr>
              <a:t>План работы по минипроекту « Светофор»</a:t>
            </a:r>
            <a:endParaRPr lang="ru-RU" sz="3200" u="sng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8"/>
            <a:r>
              <a:rPr lang="ru-RU" sz="200" dirty="0" smtClean="0">
                <a:solidFill>
                  <a:srgbClr val="FF0000"/>
                </a:solidFill>
              </a:rPr>
              <a:t>Беседа: «История светофора»</a:t>
            </a:r>
          </a:p>
          <a:p>
            <a:r>
              <a:rPr lang="ru-RU" sz="2000" dirty="0" smtClean="0">
                <a:solidFill>
                  <a:srgbClr val="92D050"/>
                </a:solidFill>
              </a:rPr>
              <a:t>НОД по теме: «Всем ребятам надо знать, как по улице шагать».</a:t>
            </a:r>
          </a:p>
          <a:p>
            <a:r>
              <a:rPr lang="ru-RU" sz="2000" dirty="0" smtClean="0">
                <a:solidFill>
                  <a:srgbClr val="92D050"/>
                </a:solidFill>
              </a:rPr>
              <a:t>Рассматривание  фотоиллюстраций «Улицы города Шебекино»</a:t>
            </a:r>
          </a:p>
          <a:p>
            <a:r>
              <a:rPr lang="ru-RU" sz="2000" dirty="0" smtClean="0">
                <a:solidFill>
                  <a:srgbClr val="92D050"/>
                </a:solidFill>
              </a:rPr>
              <a:t>Целевая прогулка к светофору.</a:t>
            </a:r>
          </a:p>
          <a:p>
            <a:r>
              <a:rPr lang="ru-RU" sz="2000" dirty="0" smtClean="0">
                <a:solidFill>
                  <a:srgbClr val="92D050"/>
                </a:solidFill>
              </a:rPr>
              <a:t>Чтение художественной литературы А.Дорохова «Зелёный, красный, жёлтый», Б.Житков «Что я видел», И.Серяков «Улица, где все спешат». </a:t>
            </a:r>
          </a:p>
          <a:p>
            <a:r>
              <a:rPr lang="ru-RU" sz="2000" dirty="0" smtClean="0">
                <a:solidFill>
                  <a:srgbClr val="92D050"/>
                </a:solidFill>
              </a:rPr>
              <a:t> Театрализация по стихотворению С.Михалкова «Бездельник светофор».</a:t>
            </a:r>
          </a:p>
          <a:p>
            <a:r>
              <a:rPr lang="ru-RU" sz="2000" dirty="0" smtClean="0">
                <a:solidFill>
                  <a:srgbClr val="92D050"/>
                </a:solidFill>
              </a:rPr>
              <a:t>«Сюжетно – ролевая игра «Водители и пешеходы».</a:t>
            </a:r>
          </a:p>
          <a:p>
            <a:r>
              <a:rPr lang="ru-RU" sz="2000" dirty="0" smtClean="0">
                <a:solidFill>
                  <a:srgbClr val="92D050"/>
                </a:solidFill>
              </a:rPr>
              <a:t>Дидактические игры: «Назови правильно», «Разрешается – запрещается».</a:t>
            </a:r>
          </a:p>
          <a:p>
            <a:r>
              <a:rPr lang="ru-RU" sz="2000" dirty="0" smtClean="0">
                <a:solidFill>
                  <a:srgbClr val="92D050"/>
                </a:solidFill>
              </a:rPr>
              <a:t>Продуктивная деятельность: совместное изготовление светофоров родителей с детьми.</a:t>
            </a:r>
          </a:p>
          <a:p>
            <a:r>
              <a:rPr lang="ru-RU" sz="2000" dirty="0" smtClean="0">
                <a:solidFill>
                  <a:srgbClr val="92D050"/>
                </a:solidFill>
              </a:rPr>
              <a:t>Изготовление и распространение буклетов среди родителей «Воспитываем грамотного пешехода» </a:t>
            </a:r>
            <a:endParaRPr lang="ru-RU" sz="2000" dirty="0">
              <a:solidFill>
                <a:srgbClr val="92D050"/>
              </a:solidFill>
            </a:endParaRPr>
          </a:p>
        </p:txBody>
      </p:sp>
      <p:pic>
        <p:nvPicPr>
          <p:cNvPr id="4" name="Содержимое 3"/>
          <p:cNvPicPr>
            <a:picLocks noGrp="1" noChangeAspect="1"/>
          </p:cNvPicPr>
          <p:nvPr/>
        </p:nvPicPr>
        <p:blipFill>
          <a:blip r:embed="rId2">
            <a:extLst>
              <a:ext uri="{28A0092B-C50C-407E-A947-70E740481C1C}">
                <a14:useLocalDpi xmlns:lc="http://schemas.openxmlformats.org/drawingml/2006/lockedCanvas"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9586" y="3643290"/>
            <a:ext cx="1357290" cy="32147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889448"/>
          </a:xfrm>
        </p:spPr>
        <p:txBody>
          <a:bodyPr/>
          <a:lstStyle/>
          <a:p>
            <a:pPr algn="ctr"/>
            <a:r>
              <a:rPr lang="ru-RU" u="sng" dirty="0" smtClean="0">
                <a:solidFill>
                  <a:srgbClr val="FF0000"/>
                </a:solidFill>
              </a:rPr>
              <a:t>Проблема</a:t>
            </a:r>
            <a:endParaRPr lang="ru-RU" u="sng" dirty="0">
              <a:solidFill>
                <a:srgbClr val="FF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Ежегодно на дорогах нашей страны совершаются сотни дорожно-транспортных происшествий, гибнут в ДТП дети, получают травмы. </a:t>
            </a:r>
          </a:p>
          <a:p>
            <a:r>
              <a:rPr lang="ru-RU" dirty="0" smtClean="0">
                <a:solidFill>
                  <a:srgbClr val="FFC000"/>
                </a:solidFill>
              </a:rPr>
              <a:t>Зачастую виновниками дорожно-транспортных происшествий являются сами дети, которые играют вблизи дорог, переходят улицу в неположенных местах, неправильно входят в транспортные средства и выходят из них. Однако дети дошкольного возраста -это особая категория пешеходов и пассажиров. Вот почему с самого раннего возраста необходимо знакомить детей безопасному поведению на улицах, дорогах, в транспорте, а также правилам дорожного движения</a:t>
            </a:r>
            <a:r>
              <a:rPr lang="ru-RU" dirty="0" smtClean="0"/>
              <a:t>.</a:t>
            </a:r>
            <a:endParaRPr lang="ru-RU" b="1" dirty="0" smtClean="0">
              <a:solidFill>
                <a:srgbClr val="02303E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u="sng" dirty="0" smtClean="0">
                <a:solidFill>
                  <a:srgbClr val="FFC000"/>
                </a:solidFill>
              </a:rPr>
              <a:t>Гипотеза</a:t>
            </a:r>
            <a:endParaRPr lang="ru-RU" u="sng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Сигналам светофора должны подчиняться и водители, и пешеходы.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7" name="Picture 4" descr="C:\Users\РЕПИНЫ\Desktop\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3071810"/>
            <a:ext cx="3214710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428604"/>
            <a:ext cx="8229600" cy="1000132"/>
          </a:xfrm>
        </p:spPr>
        <p:txBody>
          <a:bodyPr>
            <a:noAutofit/>
          </a:bodyPr>
          <a:lstStyle/>
          <a:p>
            <a:pPr algn="ctr"/>
            <a:r>
              <a:rPr lang="ru-RU" sz="4400" u="sng" dirty="0" smtClean="0">
                <a:solidFill>
                  <a:srgbClr val="FFC000"/>
                </a:solidFill>
              </a:rPr>
              <a:t>Цель</a:t>
            </a:r>
            <a:endParaRPr lang="ru-RU" sz="4400" u="sng" dirty="0">
              <a:solidFill>
                <a:srgbClr val="FFC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643050"/>
            <a:ext cx="8229600" cy="4526280"/>
          </a:xfrm>
        </p:spPr>
        <p:txBody>
          <a:bodyPr/>
          <a:lstStyle/>
          <a:p>
            <a:pPr>
              <a:buFont typeface="Wingdings 2" pitchFamily="18" charset="2"/>
              <a:buNone/>
              <a:defRPr/>
            </a:pPr>
            <a:r>
              <a:rPr lang="ru-RU" dirty="0" smtClean="0">
                <a:solidFill>
                  <a:srgbClr val="FF0000"/>
                </a:solidFill>
              </a:rPr>
              <a:t>Формирование у детей дошкольного возраста навыков безопасного поведения на улице через ознакомление с правилами дорожного движения</a:t>
            </a:r>
          </a:p>
          <a:p>
            <a:endParaRPr lang="ru-RU" dirty="0"/>
          </a:p>
        </p:txBody>
      </p:sp>
      <p:pic>
        <p:nvPicPr>
          <p:cNvPr id="4" name="Picture 2" descr="C:\Users\User\Desktop\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78" y="3786190"/>
            <a:ext cx="2714644" cy="27860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u="sng" dirty="0" smtClean="0">
                <a:solidFill>
                  <a:srgbClr val="FF0000"/>
                </a:solidFill>
              </a:rPr>
              <a:t>Задачи</a:t>
            </a:r>
            <a:endParaRPr lang="ru-RU" u="sng" dirty="0">
              <a:solidFill>
                <a:srgbClr val="FF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65113" lvl="8" indent="-265113" eaLnBrk="0" fontAlgn="base" hangingPunct="0">
              <a:spcBef>
                <a:spcPts val="25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"/>
              <a:defRPr/>
            </a:pPr>
            <a:r>
              <a:rPr lang="ru-RU" sz="2400" dirty="0" smtClean="0">
                <a:solidFill>
                  <a:srgbClr val="FFC000"/>
                </a:solidFill>
              </a:rPr>
              <a:t>1. Расширять представления детей об окружающей дорожной среде и правилах дорожного поведения.</a:t>
            </a:r>
          </a:p>
          <a:p>
            <a:pPr>
              <a:defRPr/>
            </a:pPr>
            <a:r>
              <a:rPr lang="ru-RU" sz="2400" dirty="0" smtClean="0">
                <a:solidFill>
                  <a:srgbClr val="FFC000"/>
                </a:solidFill>
              </a:rPr>
              <a:t>2. Познакомить детей с работой светофора. </a:t>
            </a:r>
          </a:p>
          <a:p>
            <a:pPr>
              <a:defRPr/>
            </a:pPr>
            <a:r>
              <a:rPr lang="ru-RU" sz="2400" dirty="0" smtClean="0">
                <a:solidFill>
                  <a:srgbClr val="FFC000"/>
                </a:solidFill>
              </a:rPr>
              <a:t>3. Развивать способность практически применять полученные знания в дорожно-транспортной среде.</a:t>
            </a:r>
          </a:p>
          <a:p>
            <a:pPr>
              <a:defRPr/>
            </a:pPr>
            <a:r>
              <a:rPr lang="ru-RU" sz="2400" dirty="0" smtClean="0">
                <a:solidFill>
                  <a:srgbClr val="FFC000"/>
                </a:solidFill>
              </a:rPr>
              <a:t>4. Воспитывать дисциплинированность и сознательное выполнение правил дорожного движения, культуру поведения в дорожно-транспортном процессе.</a:t>
            </a:r>
          </a:p>
          <a:p>
            <a:pPr>
              <a:defRPr/>
            </a:pPr>
            <a:r>
              <a:rPr lang="ru-RU" sz="2400" dirty="0" smtClean="0">
                <a:solidFill>
                  <a:srgbClr val="FFC000"/>
                </a:solidFill>
              </a:rPr>
              <a:t>5. Активизировать работу по пропаганде правил дорожного движения среди родителей.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269</TotalTime>
  <Words>946</Words>
  <PresentationFormat>Экран (4:3)</PresentationFormat>
  <Paragraphs>127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Литейная</vt:lpstr>
      <vt:lpstr>«Светофор»    Познавательный мини - проект </vt:lpstr>
      <vt:lpstr>               Участники проекта: дети групп компенсирующей направленности №4, №5  Руководители проекта: Клаптюх И.Л. , Репина А.С. </vt:lpstr>
      <vt:lpstr>Информационная карта мини -  проекта</vt:lpstr>
      <vt:lpstr>Краткая аннотация проекта: </vt:lpstr>
      <vt:lpstr>План работы по минипроекту « Светофор»</vt:lpstr>
      <vt:lpstr>Проблема</vt:lpstr>
      <vt:lpstr>Гипотеза</vt:lpstr>
      <vt:lpstr>Цель</vt:lpstr>
      <vt:lpstr>Задачи</vt:lpstr>
      <vt:lpstr>Друг и помощник</vt:lpstr>
      <vt:lpstr>Почему  светофор так назвали</vt:lpstr>
      <vt:lpstr>  Цветонаука</vt:lpstr>
      <vt:lpstr>Немного истории </vt:lpstr>
      <vt:lpstr>Знаете ли вы…</vt:lpstr>
      <vt:lpstr>Виды светофоров</vt:lpstr>
      <vt:lpstr>Светофоры в разных странах</vt:lpstr>
      <vt:lpstr>Сигналы светофора</vt:lpstr>
      <vt:lpstr>Красный свет</vt:lpstr>
      <vt:lpstr>Жёлтый свет</vt:lpstr>
      <vt:lpstr>Зелёный свет</vt:lpstr>
      <vt:lpstr>Слайд 21</vt:lpstr>
      <vt:lpstr>Замигал зелёный свет…</vt:lpstr>
      <vt:lpstr>Однажды на дороге…</vt:lpstr>
      <vt:lpstr>Гипотеза  подтвердилась </vt:lpstr>
      <vt:lpstr>Рабочие моменты по реализации  мини - проекта «Светофор»</vt:lpstr>
      <vt:lpstr>Слайд 26</vt:lpstr>
      <vt:lpstr>Слайд 27</vt:lpstr>
      <vt:lpstr>Слайд 28</vt:lpstr>
      <vt:lpstr>Слайд 29</vt:lpstr>
      <vt:lpstr>Итоги мини – проекта « Светофор»</vt:lpstr>
      <vt:lpstr>Слайд 31</vt:lpstr>
      <vt:lpstr>Ссыслка на сайты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«Светофор»</dc:title>
  <dc:creator>User</dc:creator>
  <cp:lastModifiedBy>User</cp:lastModifiedBy>
  <cp:revision>119</cp:revision>
  <dcterms:created xsi:type="dcterms:W3CDTF">2014-11-21T17:39:33Z</dcterms:created>
  <dcterms:modified xsi:type="dcterms:W3CDTF">2014-12-22T10:17:00Z</dcterms:modified>
</cp:coreProperties>
</file>